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30"/>
  </p:notesMasterIdLst>
  <p:handoutMasterIdLst>
    <p:handoutMasterId r:id="rId31"/>
  </p:handoutMasterIdLst>
  <p:sldIdLst>
    <p:sldId id="304" r:id="rId2"/>
    <p:sldId id="301" r:id="rId3"/>
    <p:sldId id="283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277" r:id="rId21"/>
    <p:sldId id="278" r:id="rId22"/>
    <p:sldId id="271" r:id="rId23"/>
    <p:sldId id="272" r:id="rId24"/>
    <p:sldId id="273" r:id="rId25"/>
    <p:sldId id="274" r:id="rId26"/>
    <p:sldId id="275" r:id="rId27"/>
    <p:sldId id="276" r:id="rId28"/>
    <p:sldId id="302" r:id="rId29"/>
  </p:sldIdLst>
  <p:sldSz cx="9144000" cy="6858000" type="screen4x3"/>
  <p:notesSz cx="6797675" cy="98742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00"/>
    <a:srgbClr val="9900FF"/>
    <a:srgbClr val="CC0099"/>
    <a:srgbClr val="33CC33"/>
    <a:srgbClr val="F1DE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3" autoAdjust="0"/>
    <p:restoredTop sz="94660"/>
  </p:normalViewPr>
  <p:slideViewPr>
    <p:cSldViewPr>
      <p:cViewPr>
        <p:scale>
          <a:sx n="75" d="100"/>
          <a:sy n="75" d="100"/>
        </p:scale>
        <p:origin x="-1020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4918B76-C61E-49FB-B543-02AD3ED523F0}" type="datetimeFigureOut">
              <a:rPr lang="en-US"/>
              <a:pPr/>
              <a:t>3/15/2012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F9B9E2B-D60A-486F-AAA3-4409C39AED5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1E69B69-A5B9-4EDC-BD85-0365D2DA4D41}" type="datetimeFigureOut">
              <a:rPr lang="en-US"/>
              <a:pPr/>
              <a:t>3/15/2012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283D864-39DC-4C05-81D0-56976F940F5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2653E0-C8DC-43AA-9205-A1FA1FB7C2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0AF5B8-A6FD-4CC0-8DD9-C85130642E8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10A16-2ACE-430D-AA26-9C76ECAA3EE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878007-5334-4604-9169-AA5B215F30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12D220-D496-40BC-9BF7-337A203E1B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D40472-B872-4A3A-A84E-4F350CF5ED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26D983-9F2A-4CFF-8122-F2E9962A7D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FC0E19-48F4-458B-B35C-1A0DBD1DBE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D1D5CC-E1D1-47B1-913A-AAA093A09D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4362D8-F9D3-421A-8123-0193B0CC18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26683F-66DB-4533-948F-90A55E2637B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8229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1E28B8-2801-4C14-BD80-89A1BDAECC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07E5A33E-6B1F-4B06-B17E-A4F4143916ED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nicef druga strana za pp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Box 2"/>
          <p:cNvSpPr txBox="1">
            <a:spLocks noChangeArrowheads="1"/>
          </p:cNvSpPr>
          <p:nvPr/>
        </p:nvSpPr>
        <p:spPr bwMode="auto">
          <a:xfrm>
            <a:off x="928688" y="2786063"/>
            <a:ext cx="714375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/>
            <a:r>
              <a:rPr lang="sr-Cyrl-CS" sz="2800" b="1">
                <a:latin typeface="Calibri" pitchFamily="34" charset="0"/>
              </a:rPr>
              <a:t>ПРАВИЛА ПОНАШАЊА У УСТАНОВИ И ОДГОВОРНОСТ УСТАНОВА ЗА БЕЗБЕДНОСТ ДЕЦЕ И УЧЕНИКА</a:t>
            </a:r>
            <a:r>
              <a:rPr lang="en-US" sz="2800" b="1">
                <a:latin typeface="Calibri" pitchFamily="34" charset="0"/>
              </a:rPr>
              <a:t/>
            </a:r>
            <a:br>
              <a:rPr lang="en-US" sz="2800" b="1">
                <a:latin typeface="Calibri" pitchFamily="34" charset="0"/>
              </a:rPr>
            </a:br>
            <a:endParaRPr lang="en-US" sz="2800" b="1">
              <a:latin typeface="Calibri" pitchFamily="34" charset="0"/>
            </a:endParaRPr>
          </a:p>
        </p:txBody>
      </p:sp>
      <p:sp>
        <p:nvSpPr>
          <p:cNvPr id="2052" name="Rectangle 3"/>
          <p:cNvSpPr txBox="1">
            <a:spLocks noChangeArrowheads="1"/>
          </p:cNvSpPr>
          <p:nvPr/>
        </p:nvSpPr>
        <p:spPr bwMode="auto">
          <a:xfrm>
            <a:off x="0" y="5084763"/>
            <a:ext cx="9144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>
              <a:lnSpc>
                <a:spcPct val="90000"/>
              </a:lnSpc>
              <a:buClr>
                <a:schemeClr val="hlink"/>
              </a:buClr>
              <a:buSzPct val="65000"/>
            </a:pPr>
            <a:r>
              <a:rPr lang="sr-Cyrl-CS" sz="2200">
                <a:latin typeface="Calibri" pitchFamily="34" charset="0"/>
              </a:rPr>
              <a:t>ВЕЛИМИР ТМУШИЋ, начелник просветне инспекције</a:t>
            </a:r>
          </a:p>
          <a:p>
            <a:pPr algn="ctr">
              <a:lnSpc>
                <a:spcPct val="90000"/>
              </a:lnSpc>
              <a:buClr>
                <a:schemeClr val="hlink"/>
              </a:buClr>
              <a:buSzPct val="65000"/>
              <a:buFont typeface="Wingdings" pitchFamily="2" charset="2"/>
              <a:buChar char="n"/>
            </a:pPr>
            <a:endParaRPr lang="en-US" sz="2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28650"/>
            <a:ext cx="8229600" cy="1371600"/>
          </a:xfrm>
          <a:solidFill>
            <a:srgbClr val="FF0000"/>
          </a:solidFill>
        </p:spPr>
        <p:txBody>
          <a:bodyPr/>
          <a:lstStyle/>
          <a:p>
            <a:pPr eaLnBrk="1" hangingPunct="1"/>
            <a:r>
              <a:rPr lang="sr-Cyrl-CS" sz="3600" smtClean="0">
                <a:solidFill>
                  <a:srgbClr val="F1DEC5"/>
                </a:solidFill>
                <a:latin typeface="Calibri" pitchFamily="34" charset="0"/>
              </a:rPr>
              <a:t>Закон о основама система образовања и васпитања члан 43.</a:t>
            </a:r>
            <a:endParaRPr lang="en-US" sz="3600" smtClean="0">
              <a:solidFill>
                <a:srgbClr val="F1DEC5"/>
              </a:solidFill>
              <a:latin typeface="Calibri" pitchFamily="34" charset="0"/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314575"/>
            <a:ext cx="8401050" cy="4114800"/>
          </a:xfrm>
        </p:spPr>
        <p:txBody>
          <a:bodyPr/>
          <a:lstStyle/>
          <a:p>
            <a:pPr eaLnBrk="1" hangingPunct="1"/>
            <a:r>
              <a:rPr lang="sr-Cyrl-CS" sz="2800" smtClean="0">
                <a:solidFill>
                  <a:srgbClr val="203F61"/>
                </a:solidFill>
                <a:effectLst/>
                <a:latin typeface="Arial" charset="0"/>
                <a:cs typeface="Arial" charset="0"/>
              </a:rPr>
              <a:t>У установи се негују односи међусобног разумевања и уважавања личности</a:t>
            </a:r>
          </a:p>
          <a:p>
            <a:pPr eaLnBrk="1" hangingPunct="1"/>
            <a:r>
              <a:rPr lang="sr-Cyrl-CS" sz="2800" b="1" u="sng" smtClean="0">
                <a:solidFill>
                  <a:srgbClr val="203F61"/>
                </a:solidFill>
                <a:effectLst/>
                <a:latin typeface="Arial" charset="0"/>
                <a:cs typeface="Arial" charset="0"/>
              </a:rPr>
              <a:t>Обавеза запослених да радом и понашањем развијају позитивну атмосверу у установи</a:t>
            </a:r>
          </a:p>
          <a:p>
            <a:pPr eaLnBrk="1" hangingPunct="1"/>
            <a:r>
              <a:rPr lang="sr-Cyrl-CS" sz="2800" smtClean="0">
                <a:solidFill>
                  <a:srgbClr val="203F61"/>
                </a:solidFill>
                <a:effectLst/>
                <a:latin typeface="Arial" charset="0"/>
                <a:cs typeface="Arial" charset="0"/>
              </a:rPr>
              <a:t>Понашање у установи уређују се </a:t>
            </a:r>
            <a:r>
              <a:rPr lang="sr-Cyrl-CS" sz="2800" b="1" smtClean="0">
                <a:solidFill>
                  <a:srgbClr val="203F61"/>
                </a:solidFill>
                <a:effectLst/>
                <a:latin typeface="Arial" charset="0"/>
                <a:cs typeface="Arial" charset="0"/>
              </a:rPr>
              <a:t>правилима понашања</a:t>
            </a:r>
            <a:endParaRPr lang="en-US" sz="2800" b="1" smtClean="0">
              <a:solidFill>
                <a:srgbClr val="203F6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42938"/>
            <a:ext cx="9144000" cy="1571625"/>
          </a:xfrm>
          <a:solidFill>
            <a:srgbClr val="FF0000"/>
          </a:solidFill>
        </p:spPr>
        <p:txBody>
          <a:bodyPr/>
          <a:lstStyle/>
          <a:p>
            <a:pPr eaLnBrk="1" hangingPunct="1"/>
            <a:r>
              <a:rPr lang="ru-RU" sz="3600" smtClean="0">
                <a:solidFill>
                  <a:srgbClr val="F1DEC5"/>
                </a:solidFill>
                <a:latin typeface="Calibri" pitchFamily="34" charset="0"/>
              </a:rPr>
              <a:t>П Р А В И Л А</a:t>
            </a:r>
            <a:br>
              <a:rPr lang="ru-RU" sz="3600" smtClean="0">
                <a:solidFill>
                  <a:srgbClr val="F1DEC5"/>
                </a:solidFill>
                <a:latin typeface="Calibri" pitchFamily="34" charset="0"/>
              </a:rPr>
            </a:br>
            <a:r>
              <a:rPr lang="ru-RU" sz="3600" smtClean="0">
                <a:solidFill>
                  <a:srgbClr val="F1DEC5"/>
                </a:solidFill>
                <a:latin typeface="Calibri" pitchFamily="34" charset="0"/>
              </a:rPr>
              <a:t>понашања ученика, радника школе и родитеља</a:t>
            </a:r>
            <a:endParaRPr lang="en-US" sz="3600" smtClean="0">
              <a:solidFill>
                <a:srgbClr val="F1DEC5"/>
              </a:solidFill>
              <a:latin typeface="Calibri" pitchFamily="34" charset="0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2744788"/>
            <a:ext cx="8540750" cy="4398962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rgbClr val="203F61"/>
                </a:solidFill>
                <a:effectLst/>
                <a:latin typeface="Calibri" pitchFamily="34" charset="0"/>
              </a:rPr>
              <a:t>У </a:t>
            </a:r>
            <a:r>
              <a:rPr lang="sr-Cyrl-CS" sz="2800" smtClean="0">
                <a:solidFill>
                  <a:srgbClr val="203F61"/>
                </a:solidFill>
                <a:effectLst/>
                <a:latin typeface="Calibri" pitchFamily="34" charset="0"/>
              </a:rPr>
              <a:t>установи </a:t>
            </a:r>
            <a:r>
              <a:rPr lang="ru-RU" sz="2800" smtClean="0">
                <a:solidFill>
                  <a:srgbClr val="203F61"/>
                </a:solidFill>
                <a:effectLst/>
                <a:latin typeface="Calibri" pitchFamily="34" charset="0"/>
              </a:rPr>
              <a:t>се остварују основни циљеви и задаци образовања и васпитања утврђени законом, Статутом и другим актима установе.</a:t>
            </a:r>
          </a:p>
          <a:p>
            <a:pPr eaLnBrk="1" hangingPunct="1"/>
            <a:r>
              <a:rPr lang="ru-RU" sz="2800" smtClean="0">
                <a:solidFill>
                  <a:srgbClr val="203F61"/>
                </a:solidFill>
                <a:effectLst/>
                <a:latin typeface="Calibri" pitchFamily="34" charset="0"/>
              </a:rPr>
              <a:t>Организацијом рада установа обезбеђује све потребне услове за рад и успешно спровођење реда и дисциплине</a:t>
            </a:r>
            <a:endParaRPr lang="en-US" sz="2800" smtClean="0">
              <a:solidFill>
                <a:srgbClr val="203F6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42938"/>
            <a:ext cx="9144000" cy="1571625"/>
          </a:xfrm>
          <a:solidFill>
            <a:srgbClr val="FF0000"/>
          </a:solidFill>
        </p:spPr>
        <p:txBody>
          <a:bodyPr/>
          <a:lstStyle/>
          <a:p>
            <a:pPr eaLnBrk="1" hangingPunct="1"/>
            <a:r>
              <a:rPr lang="ru-RU" sz="3600" smtClean="0">
                <a:solidFill>
                  <a:srgbClr val="F1DEC5"/>
                </a:solidFill>
                <a:latin typeface="Calibri" pitchFamily="34" charset="0"/>
              </a:rPr>
              <a:t>П Р А В И Л А</a:t>
            </a:r>
            <a:br>
              <a:rPr lang="ru-RU" sz="3600" smtClean="0">
                <a:solidFill>
                  <a:srgbClr val="F1DEC5"/>
                </a:solidFill>
                <a:latin typeface="Calibri" pitchFamily="34" charset="0"/>
              </a:rPr>
            </a:br>
            <a:r>
              <a:rPr lang="ru-RU" sz="3600" smtClean="0">
                <a:solidFill>
                  <a:srgbClr val="F1DEC5"/>
                </a:solidFill>
                <a:latin typeface="Calibri" pitchFamily="34" charset="0"/>
              </a:rPr>
              <a:t>понашања ученика, радника школе и родитеља</a:t>
            </a:r>
            <a:endParaRPr lang="en-US" sz="3600" smtClean="0">
              <a:solidFill>
                <a:srgbClr val="F1DEC5"/>
              </a:solidFill>
              <a:latin typeface="Calibri" pitchFamily="34" charset="0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75" y="2571750"/>
            <a:ext cx="8786813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600" smtClean="0">
                <a:solidFill>
                  <a:srgbClr val="203F61"/>
                </a:solidFill>
                <a:effectLst/>
              </a:rPr>
              <a:t>У циљу очувања имовине и појачане безбедности деце, ученика и запослених уустанови, утврђују се основна правила живота и рада, а која се односе на све ученике, запослене и сва друга лица која користе услуге школе.</a:t>
            </a:r>
            <a:endParaRPr lang="en-US" sz="2600" smtClean="0">
              <a:solidFill>
                <a:srgbClr val="203F61"/>
              </a:solidFill>
              <a:effectLst/>
            </a:endParaRPr>
          </a:p>
          <a:p>
            <a:pPr eaLnBrk="1" hangingPunct="1">
              <a:lnSpc>
                <a:spcPct val="90000"/>
              </a:lnSpc>
            </a:pPr>
            <a:r>
              <a:rPr lang="ru-RU" sz="2600" smtClean="0">
                <a:solidFill>
                  <a:srgbClr val="203F61"/>
                </a:solidFill>
                <a:effectLst/>
              </a:rPr>
              <a:t>Поштовањем  правила живота и рада у установи омогућава се несметан рад, подиже општа и радна дисциплина, чиме се повећава успех ученика, њихов углед, као и углед установе.</a:t>
            </a:r>
            <a:endParaRPr lang="en-US" sz="2600" smtClean="0">
              <a:solidFill>
                <a:srgbClr val="203F61"/>
              </a:solidFill>
              <a:effectLst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571500"/>
            <a:ext cx="8229600" cy="1371600"/>
          </a:xfrm>
          <a:solidFill>
            <a:srgbClr val="FF0000"/>
          </a:solidFill>
        </p:spPr>
        <p:txBody>
          <a:bodyPr/>
          <a:lstStyle/>
          <a:p>
            <a:pPr eaLnBrk="1" hangingPunct="1"/>
            <a:r>
              <a:rPr lang="ru-RU" sz="3600" smtClean="0">
                <a:solidFill>
                  <a:srgbClr val="F1DEC5"/>
                </a:solidFill>
                <a:latin typeface="Calibri" pitchFamily="34" charset="0"/>
              </a:rPr>
              <a:t> ПРАВИЛА ШКОЛСКОГ  ЖИВОТА И РАДА УЧЕНИКА</a:t>
            </a:r>
            <a:r>
              <a:rPr lang="en-US" sz="3600" smtClean="0">
                <a:solidFill>
                  <a:srgbClr val="F1DEC5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314575"/>
            <a:ext cx="9144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b="1" smtClean="0">
                <a:solidFill>
                  <a:srgbClr val="203F61"/>
                </a:solidFill>
                <a:effectLst/>
                <a:latin typeface="Calibri" pitchFamily="34" charset="0"/>
              </a:rPr>
              <a:t>    </a:t>
            </a:r>
            <a:r>
              <a:rPr lang="ru-RU" sz="2800" b="1" smtClean="0">
                <a:solidFill>
                  <a:srgbClr val="203F61"/>
                </a:solidFill>
                <a:effectLst/>
                <a:latin typeface="Calibri" pitchFamily="34" charset="0"/>
              </a:rPr>
              <a:t>Дужност ученика је да:</a:t>
            </a:r>
            <a:endParaRPr lang="ru-RU" sz="2800" smtClean="0">
              <a:solidFill>
                <a:srgbClr val="203F61"/>
              </a:solidFill>
              <a:effectLst/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sz="2800" smtClean="0">
                <a:solidFill>
                  <a:srgbClr val="203F61"/>
                </a:solidFill>
                <a:effectLst/>
                <a:latin typeface="Calibri" pitchFamily="34" charset="0"/>
              </a:rPr>
              <a:t>редовно похађа наставу, стиче знања и овладава вештинама и уредно извршава и друге обавезе из процеса образовно-васпитног рада утврђеног Годишњим програмом рада школе,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smtClean="0">
                <a:solidFill>
                  <a:srgbClr val="203F61"/>
                </a:solidFill>
                <a:effectLst/>
                <a:latin typeface="Calibri" pitchFamily="34" charset="0"/>
              </a:rPr>
              <a:t>у школу долазе прикладно одевени за радне актиовности у школи, брину о личној уредности и хигијени, хигијени радних просторија и школске средине у целини</a:t>
            </a:r>
            <a:endParaRPr lang="en-US" sz="2800" smtClean="0">
              <a:solidFill>
                <a:srgbClr val="203F6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1500"/>
            <a:ext cx="8229600" cy="1109663"/>
          </a:xfrm>
          <a:solidFill>
            <a:srgbClr val="FF0000"/>
          </a:solidFill>
        </p:spPr>
        <p:txBody>
          <a:bodyPr/>
          <a:lstStyle/>
          <a:p>
            <a:pPr eaLnBrk="1" hangingPunct="1">
              <a:defRPr/>
            </a:pPr>
            <a:r>
              <a:rPr lang="ru-RU" sz="4000" dirty="0">
                <a:solidFill>
                  <a:srgbClr val="F1DEC5"/>
                </a:solidFill>
                <a:latin typeface="Calibri" pitchFamily="34" charset="0"/>
              </a:rPr>
              <a:t>Ученици су дужни да:</a:t>
            </a:r>
            <a:r>
              <a:rPr lang="en-US" sz="4000" dirty="0">
                <a:solidFill>
                  <a:srgbClr val="F1DEC5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50" y="1785938"/>
            <a:ext cx="85725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1800" smtClean="0">
                <a:solidFill>
                  <a:srgbClr val="203F61"/>
                </a:solidFill>
                <a:effectLst/>
                <a:latin typeface="Calibri" pitchFamily="34" charset="0"/>
              </a:rPr>
              <a:t> обезбеде ред у учионицама и другим објектима и просторијама школе за врем трајања наставе, испита, културних и дртугих активности,</a:t>
            </a:r>
          </a:p>
          <a:p>
            <a:pPr eaLnBrk="1" hangingPunct="1">
              <a:lnSpc>
                <a:spcPct val="90000"/>
              </a:lnSpc>
            </a:pPr>
            <a:r>
              <a:rPr lang="ru-RU" sz="1800" smtClean="0">
                <a:solidFill>
                  <a:srgbClr val="203F61"/>
                </a:solidFill>
                <a:effectLst/>
                <a:latin typeface="Calibri" pitchFamily="34" charset="0"/>
              </a:rPr>
              <a:t> воде рачуна о својим одевним предметима, прибору, опреми и другој имовини, а посебно за време трајања школских одмора,</a:t>
            </a:r>
          </a:p>
          <a:p>
            <a:pPr eaLnBrk="1" hangingPunct="1">
              <a:lnSpc>
                <a:spcPct val="90000"/>
              </a:lnSpc>
            </a:pPr>
            <a:r>
              <a:rPr lang="ru-RU" sz="1800" smtClean="0">
                <a:solidFill>
                  <a:srgbClr val="203F61"/>
                </a:solidFill>
                <a:effectLst/>
                <a:latin typeface="Calibri" pitchFamily="34" charset="0"/>
              </a:rPr>
              <a:t> чувају од оштећења и уништења ђачки књижицу, сведоћанства и друге јавне исправе које издаје школа и да не врше преправке и дописивање података у исте,</a:t>
            </a:r>
          </a:p>
          <a:p>
            <a:pPr eaLnBrk="1" hangingPunct="1">
              <a:lnSpc>
                <a:spcPct val="90000"/>
              </a:lnSpc>
            </a:pPr>
            <a:r>
              <a:rPr lang="ru-RU" sz="1800" smtClean="0">
                <a:solidFill>
                  <a:srgbClr val="203F61"/>
                </a:solidFill>
                <a:effectLst/>
                <a:latin typeface="Calibri" pitchFamily="34" charset="0"/>
              </a:rPr>
              <a:t> сва оштећења школске имовине или имовине других организација за време посета или извођења дела програма образовно-васпитног рада школа  има право да по утврђеним чињеницама наплати од  учинилаца или од свих ученика дотичног одељења уколико се се не утврди починилац</a:t>
            </a:r>
            <a:r>
              <a:rPr lang="en-US" sz="1800" smtClean="0">
                <a:solidFill>
                  <a:srgbClr val="203F61"/>
                </a:solidFill>
                <a:effectLst/>
                <a:latin typeface="Calibri" pitchFamily="34" charset="0"/>
              </a:rPr>
              <a:t> </a:t>
            </a:r>
            <a:endParaRPr lang="sr-Cyrl-CS" sz="1800" smtClean="0">
              <a:solidFill>
                <a:srgbClr val="203F61"/>
              </a:solidFill>
              <a:effectLst/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sz="1800" smtClean="0">
                <a:solidFill>
                  <a:srgbClr val="203F61"/>
                </a:solidFill>
                <a:effectLst/>
                <a:latin typeface="Calibri" pitchFamily="34" charset="0"/>
              </a:rPr>
              <a:t>забрањено је пушење у просторијама школе, уношење и коришћење алхохола, опијата и наркотичких средстава</a:t>
            </a:r>
            <a:r>
              <a:rPr lang="en-US" sz="1800" smtClean="0">
                <a:solidFill>
                  <a:srgbClr val="203F61"/>
                </a:solidFill>
                <a:effectLst/>
                <a:latin typeface="Calibri" pitchFamily="34" charset="0"/>
              </a:rPr>
              <a:t> </a:t>
            </a:r>
            <a:endParaRPr lang="sr-Cyrl-CS" sz="1800" smtClean="0">
              <a:solidFill>
                <a:srgbClr val="203F61"/>
              </a:solidFill>
              <a:effectLst/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sz="1800" smtClean="0">
                <a:solidFill>
                  <a:srgbClr val="203F61"/>
                </a:solidFill>
                <a:effectLst/>
                <a:latin typeface="Calibri" pitchFamily="34" charset="0"/>
              </a:rPr>
              <a:t> најстроже је забрањено уношење оружја, оруђа и других средстава којима се могу нанети озледе и угрозити животи ученика и радника школе и нанети штета школској имовини.</a:t>
            </a:r>
            <a:endParaRPr lang="en-US" sz="1800" smtClean="0">
              <a:solidFill>
                <a:srgbClr val="203F6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28650"/>
            <a:ext cx="8229600" cy="1085850"/>
          </a:xfrm>
          <a:solidFill>
            <a:srgbClr val="FF0000"/>
          </a:solidFill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1DEC5"/>
                </a:solidFill>
                <a:latin typeface="Calibri" pitchFamily="34" charset="0"/>
              </a:rPr>
              <a:t>Односи међу ученицима:</a:t>
            </a:r>
            <a:r>
              <a:rPr lang="ru-RU" sz="4000" smtClean="0">
                <a:solidFill>
                  <a:srgbClr val="F1DEC5"/>
                </a:solidFill>
                <a:latin typeface="Calibri" pitchFamily="34" charset="0"/>
              </a:rPr>
              <a:t/>
            </a:r>
            <a:br>
              <a:rPr lang="ru-RU" sz="4000" smtClean="0">
                <a:solidFill>
                  <a:srgbClr val="F1DEC5"/>
                </a:solidFill>
                <a:latin typeface="Calibri" pitchFamily="34" charset="0"/>
              </a:rPr>
            </a:br>
            <a:endParaRPr lang="en-US" sz="4000" smtClean="0">
              <a:solidFill>
                <a:srgbClr val="F1DEC5"/>
              </a:solidFill>
              <a:latin typeface="Calibri" pitchFamily="34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57375"/>
            <a:ext cx="91440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203F61"/>
                </a:solidFill>
                <a:effectLst/>
                <a:latin typeface="Calibri" pitchFamily="34" charset="0"/>
              </a:rPr>
              <a:t> заснивају се на принципима искреног другарства, пријатељства, међусобног уважавања и поштовања и културног опхођења,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203F61"/>
                </a:solidFill>
                <a:effectLst/>
                <a:latin typeface="Calibri" pitchFamily="34" charset="0"/>
              </a:rPr>
              <a:t> међусобне размирице ученици решавају у оквиру одељенске заједнице, уз посредовање одељенског старешине или дежурног наставника,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203F61"/>
                </a:solidFill>
                <a:effectLst/>
                <a:latin typeface="Calibri" pitchFamily="34" charset="0"/>
              </a:rPr>
              <a:t> ако је ученик дошао до сазнања да му је нанета неправда, заштиту свог права затражиће од одељенског старешине или дежурног наставника,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203F61"/>
                </a:solidFill>
                <a:effectLst/>
                <a:latin typeface="Calibri" pitchFamily="34" charset="0"/>
              </a:rPr>
              <a:t> најстроже је забрањено физичко обрачунавање и самовољно решевање међусобних сукоба или сукоба са другим лицима у објекту и простору школе, а сматраће се тежом повредом радне обавезе.</a:t>
            </a:r>
            <a:endParaRPr lang="en-US" sz="2400" smtClean="0">
              <a:solidFill>
                <a:srgbClr val="203F6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95313"/>
            <a:ext cx="8229600" cy="1119187"/>
          </a:xfrm>
          <a:solidFill>
            <a:srgbClr val="FF0000"/>
          </a:solidFill>
        </p:spPr>
        <p:txBody>
          <a:bodyPr/>
          <a:lstStyle/>
          <a:p>
            <a:pPr eaLnBrk="1" hangingPunct="1">
              <a:defRPr/>
            </a:pPr>
            <a:r>
              <a:rPr lang="ru-RU" dirty="0">
                <a:solidFill>
                  <a:srgbClr val="F1DEC5"/>
                </a:solidFill>
                <a:latin typeface="Calibri" pitchFamily="34" charset="0"/>
              </a:rPr>
              <a:t>Обавезе дежурних ученика су да:</a:t>
            </a:r>
            <a:r>
              <a:rPr lang="en-US" dirty="0">
                <a:solidFill>
                  <a:srgbClr val="F1DEC5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203F61"/>
                </a:solidFill>
                <a:effectLst/>
                <a:latin typeface="Calibri" pitchFamily="34" charset="0"/>
              </a:rPr>
              <a:t>у школу дођу </a:t>
            </a:r>
            <a:r>
              <a:rPr lang="ru-RU" b="1" smtClean="0">
                <a:solidFill>
                  <a:srgbClr val="203F61"/>
                </a:solidFill>
                <a:effectLst/>
                <a:latin typeface="Calibri" pitchFamily="34" charset="0"/>
              </a:rPr>
              <a:t>15 минута</a:t>
            </a:r>
            <a:r>
              <a:rPr lang="ru-RU" smtClean="0">
                <a:solidFill>
                  <a:srgbClr val="203F61"/>
                </a:solidFill>
                <a:effectLst/>
                <a:latin typeface="Calibri" pitchFamily="34" charset="0"/>
              </a:rPr>
              <a:t> пре почетка наставе,</a:t>
            </a:r>
          </a:p>
          <a:p>
            <a:pPr eaLnBrk="1" hangingPunct="1"/>
            <a:r>
              <a:rPr lang="ru-RU" smtClean="0">
                <a:solidFill>
                  <a:srgbClr val="203F61"/>
                </a:solidFill>
                <a:effectLst/>
                <a:latin typeface="Calibri" pitchFamily="34" charset="0"/>
              </a:rPr>
              <a:t> дежурном наставнику помажу у одржавању реда и дисциплине у школи,</a:t>
            </a:r>
          </a:p>
          <a:p>
            <a:pPr eaLnBrk="1" hangingPunct="1"/>
            <a:r>
              <a:rPr lang="ru-RU" smtClean="0">
                <a:solidFill>
                  <a:srgbClr val="203F61"/>
                </a:solidFill>
                <a:effectLst/>
                <a:latin typeface="Calibri" pitchFamily="34" charset="0"/>
              </a:rPr>
              <a:t> воде евиденцију о уласку страних лица у школу.</a:t>
            </a:r>
            <a:endParaRPr lang="en-US" smtClean="0">
              <a:solidFill>
                <a:srgbClr val="203F6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84200"/>
            <a:ext cx="8229600" cy="1109663"/>
          </a:xfrm>
          <a:solidFill>
            <a:srgbClr val="FF0000"/>
          </a:solidFill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1DEC5"/>
                </a:solidFill>
                <a:latin typeface="Calibri" pitchFamily="34" charset="0"/>
              </a:rPr>
              <a:t>Дужности редара су</a:t>
            </a:r>
            <a:r>
              <a:rPr lang="en-US" smtClean="0">
                <a:solidFill>
                  <a:srgbClr val="F1DEC5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81200"/>
            <a:ext cx="91440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800" smtClean="0">
                <a:solidFill>
                  <a:srgbClr val="203F61"/>
                </a:solidFill>
                <a:effectLst/>
                <a:latin typeface="Calibri" pitchFamily="34" charset="0"/>
              </a:rPr>
              <a:t> да пазе на ред и дисциплину у одељењу,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smtClean="0">
                <a:solidFill>
                  <a:srgbClr val="203F61"/>
                </a:solidFill>
                <a:effectLst/>
                <a:latin typeface="Calibri" pitchFamily="34" charset="0"/>
              </a:rPr>
              <a:t> припремају средства и услове за наставу,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smtClean="0">
                <a:solidFill>
                  <a:srgbClr val="203F61"/>
                </a:solidFill>
                <a:effectLst/>
                <a:latin typeface="Calibri" pitchFamily="34" charset="0"/>
              </a:rPr>
              <a:t> да обавештавају наставнике о одсуству ученика,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smtClean="0">
                <a:solidFill>
                  <a:srgbClr val="203F61"/>
                </a:solidFill>
                <a:effectLst/>
                <a:latin typeface="Calibri" pitchFamily="34" charset="0"/>
              </a:rPr>
              <a:t> старају се о личним предметима, књигама и прибору ученика као и хигијени и естетском изгледу учионица и свако оштећење пријављују одељенском старешини, дежурном наставнику или секретару школе,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smtClean="0">
                <a:solidFill>
                  <a:srgbClr val="203F61"/>
                </a:solidFill>
                <a:effectLst/>
                <a:latin typeface="Calibri" pitchFamily="34" charset="0"/>
              </a:rPr>
              <a:t>Уколико редари прикрију учињену штету школа ће од њих извршити надоканду штете.</a:t>
            </a:r>
            <a:endParaRPr lang="en-US" sz="2800" smtClean="0">
              <a:solidFill>
                <a:srgbClr val="203F6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28650"/>
            <a:ext cx="8229600" cy="1371600"/>
          </a:xfrm>
          <a:solidFill>
            <a:srgbClr val="33CC33"/>
          </a:solidFill>
        </p:spPr>
        <p:txBody>
          <a:bodyPr/>
          <a:lstStyle/>
          <a:p>
            <a:pPr eaLnBrk="1" hangingPunct="1"/>
            <a:r>
              <a:rPr lang="ru-RU" sz="4000" b="1" smtClean="0">
                <a:latin typeface="Calibri" pitchFamily="34" charset="0"/>
              </a:rPr>
              <a:t>НАСТАВНИЦИ И ОСТАЛИ РАДНИЦИ У ШКОЛИ</a:t>
            </a:r>
            <a:r>
              <a:rPr lang="en-US" sz="4000" smtClean="0">
                <a:latin typeface="Calibri" pitchFamily="34" charset="0"/>
              </a:rPr>
              <a:t> 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600325"/>
            <a:ext cx="82296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1800" b="1" smtClean="0">
                <a:solidFill>
                  <a:srgbClr val="203F61"/>
                </a:solidFill>
                <a:effectLst/>
                <a:latin typeface="Calibri" pitchFamily="34" charset="0"/>
              </a:rPr>
              <a:t>Дужности наставника су да:</a:t>
            </a:r>
            <a:endParaRPr lang="ru-RU" sz="1800" smtClean="0">
              <a:solidFill>
                <a:srgbClr val="203F61"/>
              </a:solidFill>
              <a:effectLst/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1800" smtClean="0">
                <a:solidFill>
                  <a:srgbClr val="203F61"/>
                </a:solidFill>
                <a:effectLst/>
                <a:latin typeface="Calibri" pitchFamily="34" charset="0"/>
              </a:rPr>
              <a:t> </a:t>
            </a:r>
            <a:r>
              <a:rPr lang="ru-RU" sz="2000" smtClean="0">
                <a:solidFill>
                  <a:srgbClr val="203F61"/>
                </a:solidFill>
                <a:effectLst/>
                <a:latin typeface="Calibri" pitchFamily="34" charset="0"/>
              </a:rPr>
              <a:t>у школу долазе најкасније </a:t>
            </a:r>
            <a:r>
              <a:rPr lang="ru-RU" sz="2000" b="1" smtClean="0">
                <a:solidFill>
                  <a:srgbClr val="203F61"/>
                </a:solidFill>
                <a:effectLst/>
                <a:latin typeface="Calibri" pitchFamily="34" charset="0"/>
              </a:rPr>
              <a:t>10 минута</a:t>
            </a:r>
            <a:r>
              <a:rPr lang="ru-RU" sz="2000" smtClean="0">
                <a:solidFill>
                  <a:srgbClr val="203F61"/>
                </a:solidFill>
                <a:effectLst/>
                <a:latin typeface="Calibri" pitchFamily="34" charset="0"/>
              </a:rPr>
              <a:t> пре почетка наставе, односно свог првог часа,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solidFill>
                  <a:srgbClr val="203F61"/>
                </a:solidFill>
                <a:effectLst/>
                <a:latin typeface="Calibri" pitchFamily="34" charset="0"/>
              </a:rPr>
              <a:t> на време долазе на час,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solidFill>
                  <a:srgbClr val="203F61"/>
                </a:solidFill>
                <a:effectLst/>
                <a:latin typeface="Calibri" pitchFamily="34" charset="0"/>
              </a:rPr>
              <a:t> у случају неодложне потребе за изостајањем са наставе дужни су да на време обавесте директора или секретара школе о изостајању, ради благовременог организовања замене. Свако неоправдано изостајање или необавештавање руководиоца школе о изостајању с посла или закашњењу, сматраће се повредом радне дужности.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solidFill>
                  <a:srgbClr val="203F61"/>
                </a:solidFill>
                <a:effectLst/>
                <a:latin typeface="Calibri" pitchFamily="34" charset="0"/>
              </a:rPr>
              <a:t> наставник који је организовао допунски час или друге активности дужан је да брине о боравку ученика у школи од почетка ових активности до њиховог завршетка,</a:t>
            </a:r>
            <a:endParaRPr lang="en-US" sz="2000" smtClean="0">
              <a:solidFill>
                <a:srgbClr val="203F6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28650"/>
            <a:ext cx="8229600" cy="1371600"/>
          </a:xfrm>
          <a:solidFill>
            <a:srgbClr val="33CC33"/>
          </a:solidFill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latin typeface="Calibri" pitchFamily="34" charset="0"/>
              </a:rPr>
              <a:t>Дужности наставника су да:</a:t>
            </a:r>
            <a:r>
              <a:rPr lang="en-US" dirty="0" smtClean="0">
                <a:latin typeface="Calibri" pitchFamily="34" charset="0"/>
              </a:rPr>
              <a:t> 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457450"/>
            <a:ext cx="897255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200" smtClean="0">
                <a:solidFill>
                  <a:srgbClr val="203F61"/>
                </a:solidFill>
                <a:effectLst/>
                <a:latin typeface="Calibri" pitchFamily="34" charset="0"/>
              </a:rPr>
              <a:t> опрема и инвентар школе ко и остали потрошни материјал не сме се користити у приватне сврхе,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>
                <a:solidFill>
                  <a:srgbClr val="203F61"/>
                </a:solidFill>
                <a:effectLst/>
                <a:latin typeface="Calibri" pitchFamily="34" charset="0"/>
              </a:rPr>
              <a:t> за изношење важних докумената школе као и других предмета и средстава, радник је дужан да прибави одобрење овлашћеног лица,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>
                <a:solidFill>
                  <a:srgbClr val="203F61"/>
                </a:solidFill>
                <a:effectLst/>
                <a:latin typeface="Calibri" pitchFamily="34" charset="0"/>
              </a:rPr>
              <a:t> забрањено је пушење у просторијама школе, осим за те намене одређеним просторијама,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>
                <a:solidFill>
                  <a:srgbClr val="203F61"/>
                </a:solidFill>
                <a:effectLst/>
                <a:latin typeface="Calibri" pitchFamily="34" charset="0"/>
              </a:rPr>
              <a:t> забрањено је уношење и кнзумирање алхохола, опијата, дроге, и против радника који то чине покреће се прекршајни поступак,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>
                <a:solidFill>
                  <a:srgbClr val="203F61"/>
                </a:solidFill>
                <a:effectLst/>
                <a:latin typeface="Calibri" pitchFamily="34" charset="0"/>
              </a:rPr>
              <a:t>забрањено је испољавање страначке припадности, припадности верама и сектама, као и свког облика национализма. Против радника школе који чине овакве прекршаје покренуће се дисциплински поступак за тежу повреду радне дужности.</a:t>
            </a:r>
            <a:endParaRPr lang="en-US" sz="2200" smtClean="0">
              <a:solidFill>
                <a:srgbClr val="203F6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ransition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28650"/>
            <a:ext cx="8229600" cy="1371600"/>
          </a:xfrm>
          <a:solidFill>
            <a:srgbClr val="33CC33"/>
          </a:solidFill>
        </p:spPr>
        <p:txBody>
          <a:bodyPr/>
          <a:lstStyle/>
          <a:p>
            <a:pPr eaLnBrk="1" hangingPunct="1"/>
            <a:r>
              <a:rPr lang="ru-RU" sz="4000" b="1" smtClean="0">
                <a:latin typeface="Calibri" pitchFamily="34" charset="0"/>
              </a:rPr>
              <a:t>Дежурни наставник је дужан да:</a:t>
            </a:r>
            <a:r>
              <a:rPr lang="ru-RU" sz="4000" smtClean="0">
                <a:latin typeface="Calibri" pitchFamily="34" charset="0"/>
              </a:rPr>
              <a:t> </a:t>
            </a:r>
            <a:endParaRPr lang="en-US" sz="4000" smtClean="0">
              <a:latin typeface="Calibri" pitchFamily="34" charset="0"/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313" y="2600325"/>
            <a:ext cx="8472487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600" smtClean="0">
                <a:solidFill>
                  <a:srgbClr val="203F61"/>
                </a:solidFill>
                <a:effectLst/>
                <a:latin typeface="Calibri" pitchFamily="34" charset="0"/>
              </a:rPr>
              <a:t> са пун</a:t>
            </a:r>
            <a:r>
              <a:rPr lang="en-US" sz="2600" smtClean="0">
                <a:solidFill>
                  <a:srgbClr val="203F61"/>
                </a:solidFill>
                <a:effectLst/>
                <a:latin typeface="Calibri" pitchFamily="34" charset="0"/>
              </a:rPr>
              <a:t>o</a:t>
            </a:r>
            <a:r>
              <a:rPr lang="ru-RU" sz="2600" smtClean="0">
                <a:solidFill>
                  <a:srgbClr val="203F61"/>
                </a:solidFill>
                <a:effectLst/>
                <a:latin typeface="Calibri" pitchFamily="34" charset="0"/>
              </a:rPr>
              <a:t>м одговорношћу обавља поверен му дужности и да се брине о извршавању свих обавеза наставника и ученика,</a:t>
            </a:r>
          </a:p>
          <a:p>
            <a:pPr eaLnBrk="1" hangingPunct="1">
              <a:lnSpc>
                <a:spcPct val="80000"/>
              </a:lnSpc>
            </a:pPr>
            <a:r>
              <a:rPr lang="ru-RU" sz="2600" smtClean="0">
                <a:solidFill>
                  <a:srgbClr val="203F61"/>
                </a:solidFill>
                <a:effectLst/>
                <a:latin typeface="Calibri" pitchFamily="34" charset="0"/>
              </a:rPr>
              <a:t> да уредно води књигу дежурног наставника и у њу уписије промене које су од значаја за живот и рад у школи а посебно настале штете и њихове починиоце, одуства и закашњења наставника.</a:t>
            </a:r>
          </a:p>
          <a:p>
            <a:pPr eaLnBrk="1" hangingPunct="1">
              <a:lnSpc>
                <a:spcPct val="80000"/>
              </a:lnSpc>
            </a:pPr>
            <a:r>
              <a:rPr lang="ru-RU" sz="2600" smtClean="0">
                <a:solidFill>
                  <a:srgbClr val="203F61"/>
                </a:solidFill>
                <a:effectLst/>
                <a:latin typeface="Calibri" pitchFamily="34" charset="0"/>
              </a:rPr>
              <a:t>Дежурни наставник сноси сву одговорност за површан рад којим је нанета штета или се омета ред и рад у школи.</a:t>
            </a:r>
            <a:endParaRPr lang="en-US" sz="2600" smtClean="0">
              <a:solidFill>
                <a:srgbClr val="203F6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42938"/>
            <a:ext cx="8229600" cy="1371600"/>
          </a:xfrm>
          <a:solidFill>
            <a:srgbClr val="33CC33"/>
          </a:solidFill>
        </p:spPr>
        <p:txBody>
          <a:bodyPr/>
          <a:lstStyle/>
          <a:p>
            <a:pPr eaLnBrk="1" hangingPunct="1"/>
            <a:r>
              <a:rPr lang="ru-RU" sz="4000" b="1" smtClean="0">
                <a:latin typeface="Calibri" pitchFamily="34" charset="0"/>
              </a:rPr>
              <a:t>Дежурни наставник је дужан да:</a:t>
            </a:r>
            <a:r>
              <a:rPr lang="ru-RU" sz="4000" smtClean="0">
                <a:latin typeface="Calibri" pitchFamily="34" charset="0"/>
              </a:rPr>
              <a:t> </a:t>
            </a:r>
            <a:endParaRPr lang="en-US" sz="4000" smtClean="0">
              <a:latin typeface="Calibri" pitchFamily="34" charset="0"/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386013"/>
            <a:ext cx="82296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600" smtClean="0">
                <a:solidFill>
                  <a:srgbClr val="203F61"/>
                </a:solidFill>
                <a:effectLst/>
                <a:latin typeface="Calibri" pitchFamily="34" charset="0"/>
              </a:rPr>
              <a:t> да на посао дође </a:t>
            </a:r>
            <a:r>
              <a:rPr lang="ru-RU" sz="2600" u="sng" smtClean="0">
                <a:solidFill>
                  <a:srgbClr val="203F61"/>
                </a:solidFill>
                <a:effectLst/>
                <a:latin typeface="Calibri" pitchFamily="34" charset="0"/>
              </a:rPr>
              <a:t>30 минута </a:t>
            </a:r>
            <a:r>
              <a:rPr lang="ru-RU" sz="2600" smtClean="0">
                <a:solidFill>
                  <a:srgbClr val="203F61"/>
                </a:solidFill>
                <a:effectLst/>
                <a:latin typeface="Calibri" pitchFamily="34" charset="0"/>
              </a:rPr>
              <a:t>пре почетка наставе,</a:t>
            </a:r>
          </a:p>
          <a:p>
            <a:pPr eaLnBrk="1" hangingPunct="1">
              <a:lnSpc>
                <a:spcPct val="80000"/>
              </a:lnSpc>
            </a:pPr>
            <a:r>
              <a:rPr lang="ru-RU" sz="2600" smtClean="0">
                <a:solidFill>
                  <a:srgbClr val="203F61"/>
                </a:solidFill>
                <a:effectLst/>
                <a:latin typeface="Calibri" pitchFamily="34" charset="0"/>
              </a:rPr>
              <a:t> брине се о почетку и несметаном извођењу наставе  и владању ученика у току свог дежурства и смене,</a:t>
            </a:r>
          </a:p>
          <a:p>
            <a:pPr eaLnBrk="1" hangingPunct="1">
              <a:lnSpc>
                <a:spcPct val="80000"/>
              </a:lnSpc>
            </a:pPr>
            <a:r>
              <a:rPr lang="ru-RU" sz="2600" smtClean="0">
                <a:solidFill>
                  <a:srgbClr val="203F61"/>
                </a:solidFill>
                <a:effectLst/>
                <a:latin typeface="Calibri" pitchFamily="34" charset="0"/>
              </a:rPr>
              <a:t> за време великог одмора дежурни наставници у целодневнои настави и млађим разредима одводе ученике у трпезарију и присуствују ужини својих ученика,</a:t>
            </a:r>
          </a:p>
          <a:p>
            <a:pPr eaLnBrk="1" hangingPunct="1">
              <a:lnSpc>
                <a:spcPct val="80000"/>
              </a:lnSpc>
            </a:pPr>
            <a:r>
              <a:rPr lang="ru-RU" sz="2600" smtClean="0">
                <a:solidFill>
                  <a:srgbClr val="203F61"/>
                </a:solidFill>
                <a:effectLst/>
                <a:latin typeface="Calibri" pitchFamily="34" charset="0"/>
              </a:rPr>
              <a:t> у случају недоласка наставника на наставу  обавештава директора школе и предузима мере да се обезбеди настава,</a:t>
            </a:r>
            <a:endParaRPr lang="en-US" sz="2600" smtClean="0">
              <a:solidFill>
                <a:srgbClr val="203F6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28650"/>
            <a:ext cx="8229600" cy="1157288"/>
          </a:xfrm>
          <a:solidFill>
            <a:srgbClr val="CC0099"/>
          </a:solidFill>
        </p:spPr>
        <p:txBody>
          <a:bodyPr/>
          <a:lstStyle/>
          <a:p>
            <a:pPr eaLnBrk="1" hangingPunct="1"/>
            <a:r>
              <a:rPr lang="ru-RU" b="1" smtClean="0">
                <a:latin typeface="Calibri" pitchFamily="34" charset="0"/>
              </a:rPr>
              <a:t>Одељенски старешина</a:t>
            </a:r>
            <a:r>
              <a:rPr lang="ru-RU" smtClean="0">
                <a:latin typeface="Calibri" pitchFamily="34" charset="0"/>
              </a:rPr>
              <a:t> </a:t>
            </a:r>
            <a:endParaRPr lang="en-US" smtClean="0">
              <a:latin typeface="Calibri" pitchFamily="34" charset="0"/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75" y="2243138"/>
            <a:ext cx="8786813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203F61"/>
                </a:solidFill>
                <a:effectLst/>
                <a:latin typeface="Calibri" pitchFamily="34" charset="0"/>
              </a:rPr>
              <a:t>брине о укупном животу, раду и успеху својих ученика, а нарочито: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203F61"/>
                </a:solidFill>
                <a:effectLst/>
                <a:latin typeface="Calibri" pitchFamily="34" charset="0"/>
              </a:rPr>
              <a:t> води одговарајућу евиденцију о васпитно-образовном процесу као и зусловима живота и рада ученика,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203F61"/>
                </a:solidFill>
                <a:effectLst/>
                <a:latin typeface="Calibri" pitchFamily="34" charset="0"/>
              </a:rPr>
              <a:t> води уредно разредни књигу и благовремено прати реализацију распореда часова у свом одељењу,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203F61"/>
                </a:solidFill>
                <a:effectLst/>
                <a:latin typeface="Calibri" pitchFamily="34" charset="0"/>
              </a:rPr>
              <a:t> на основу лекарског оправдања или оправдања родитеља или старатеља правда изостанке ученика,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203F61"/>
                </a:solidFill>
                <a:effectLst/>
                <a:latin typeface="Calibri" pitchFamily="34" charset="0"/>
              </a:rPr>
              <a:t> за изостајање са наставе ученика  са наставе дуже од три дана, преко секретара школе обавештава родитеље или старатеље, а према потреби у сарадњи са педагогом и психологом и секретаром школе и друге надлежне органе,</a:t>
            </a:r>
            <a:endParaRPr lang="en-US" sz="2400" smtClean="0">
              <a:solidFill>
                <a:srgbClr val="203F6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95313"/>
            <a:ext cx="8229600" cy="1047750"/>
          </a:xfrm>
          <a:solidFill>
            <a:srgbClr val="CC0099"/>
          </a:solidFill>
        </p:spPr>
        <p:txBody>
          <a:bodyPr/>
          <a:lstStyle/>
          <a:p>
            <a:pPr eaLnBrk="1" hangingPunct="1"/>
            <a:r>
              <a:rPr lang="ru-RU" b="1" smtClean="0">
                <a:latin typeface="Calibri" pitchFamily="34" charset="0"/>
              </a:rPr>
              <a:t>Одељенски старешина </a:t>
            </a:r>
            <a:endParaRPr lang="en-US" b="1" smtClean="0">
              <a:latin typeface="Calibri" pitchFamily="34" charset="0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75" y="2100263"/>
            <a:ext cx="8715375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203F61"/>
                </a:solidFill>
                <a:effectLst/>
                <a:latin typeface="Calibri" pitchFamily="34" charset="0"/>
              </a:rPr>
              <a:t> у ђачку књижицу уписује обавештења за родитеље и старатеље и контролише да ли су примили обавештења,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203F61"/>
                </a:solidFill>
                <a:effectLst/>
                <a:latin typeface="Calibri" pitchFamily="34" charset="0"/>
              </a:rPr>
              <a:t> за време приредби, академија, предавања, приказивања филмова и других јавних манифестација за ученике у школи и ван школе брине о свом одељењу и помаже у одржавању реда и дисциплине,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203F61"/>
                </a:solidFill>
                <a:effectLst/>
                <a:latin typeface="Calibri" pitchFamily="34" charset="0"/>
              </a:rPr>
              <a:t> води поступак за утврђивање повреда радних дужности и учињених штета од стране ученика,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203F61"/>
                </a:solidFill>
                <a:effectLst/>
                <a:latin typeface="Calibri" pitchFamily="34" charset="0"/>
              </a:rPr>
              <a:t> сарађује са родитељима ученика путем непосредних контаката и родитељских састанака на којима обавештава родитеље и стараоце о успеху ученика, изостанцима и понашању ученника.</a:t>
            </a:r>
            <a:endParaRPr lang="en-US" sz="2400" smtClean="0">
              <a:solidFill>
                <a:srgbClr val="203F6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95313"/>
            <a:ext cx="8229600" cy="1119187"/>
          </a:xfrm>
          <a:solidFill>
            <a:srgbClr val="9900FF"/>
          </a:solidFill>
        </p:spPr>
        <p:txBody>
          <a:bodyPr/>
          <a:lstStyle/>
          <a:p>
            <a:pPr eaLnBrk="1" hangingPunct="1"/>
            <a:r>
              <a:rPr lang="ru-RU" b="1" smtClean="0">
                <a:latin typeface="Calibri" pitchFamily="34" charset="0"/>
              </a:rPr>
              <a:t>Помоћно-технички радници</a:t>
            </a:r>
            <a:r>
              <a:rPr lang="en-US" smtClean="0">
                <a:latin typeface="Calibri" pitchFamily="34" charset="0"/>
              </a:rPr>
              <a:t> 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71700"/>
            <a:ext cx="82296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800" smtClean="0">
                <a:solidFill>
                  <a:srgbClr val="203F61"/>
                </a:solidFill>
                <a:effectLst/>
                <a:latin typeface="Calibri" pitchFamily="34" charset="0"/>
              </a:rPr>
              <a:t> сваког радног дана одржавају чистоћу школских  просторија , дворишта и спортских терена,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smtClean="0">
                <a:solidFill>
                  <a:srgbClr val="203F61"/>
                </a:solidFill>
                <a:effectLst/>
                <a:latin typeface="Calibri" pitchFamily="34" charset="0"/>
              </a:rPr>
              <a:t> помажу у раду дежурном наставнику и дежурним ученицима,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smtClean="0">
                <a:solidFill>
                  <a:srgbClr val="203F61"/>
                </a:solidFill>
                <a:effectLst/>
                <a:latin typeface="Calibri" pitchFamily="34" charset="0"/>
              </a:rPr>
              <a:t> дежурају на свом спрату према утврђеном распоредуи сменама и не удаљавају се са радног места без дозволе секретара школе,</a:t>
            </a:r>
            <a:endParaRPr lang="en-US" sz="2800" smtClean="0">
              <a:solidFill>
                <a:srgbClr val="203F6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9900FF"/>
          </a:solidFill>
        </p:spPr>
        <p:txBody>
          <a:bodyPr/>
          <a:lstStyle/>
          <a:p>
            <a:pPr eaLnBrk="1" hangingPunct="1"/>
            <a:r>
              <a:rPr lang="ru-RU" b="1" smtClean="0"/>
              <a:t>Помоћно-технички радници</a:t>
            </a:r>
            <a:r>
              <a:rPr lang="en-US" smtClean="0"/>
              <a:t> 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50" y="1981200"/>
            <a:ext cx="8501063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203F61"/>
                </a:solidFill>
                <a:effectLst/>
                <a:latin typeface="Calibri" pitchFamily="34" charset="0"/>
              </a:rPr>
              <a:t> на време достављају потребан материјал за наставу, уколико то није стављено другим радницима у надлежност,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203F61"/>
                </a:solidFill>
                <a:effectLst/>
                <a:latin typeface="Calibri" pitchFamily="34" charset="0"/>
              </a:rPr>
              <a:t> у сталној сарадњи са дежурним ученицима и наставницима прате кретање страних лица и предузимају мере да се очува ред и мир, а посебно безбедност ученика, радник и имовина школе,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203F61"/>
                </a:solidFill>
                <a:effectLst/>
                <a:latin typeface="Calibri" pitchFamily="34" charset="0"/>
              </a:rPr>
              <a:t> дежурни радник прве смене предаје учионице и остале просторије раднику друге смене,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203F61"/>
                </a:solidFill>
                <a:effectLst/>
                <a:latin typeface="Calibri" pitchFamily="34" charset="0"/>
              </a:rPr>
              <a:t> по завршетку рада радници друге смене предузимају све мере да се обезбеде објекти школе, закључају, пгасе светла, провере водоводне, грејне и друге инсталације</a:t>
            </a:r>
            <a:r>
              <a:rPr lang="en-US" sz="2400" smtClean="0">
                <a:solidFill>
                  <a:srgbClr val="203F61"/>
                </a:solidFill>
                <a:effectLst/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3" y="571500"/>
            <a:ext cx="8572500" cy="1190625"/>
          </a:xfrm>
          <a:solidFill>
            <a:schemeClr val="hlink"/>
          </a:solidFill>
        </p:spPr>
        <p:txBody>
          <a:bodyPr/>
          <a:lstStyle/>
          <a:p>
            <a:pPr eaLnBrk="1" hangingPunct="1"/>
            <a:r>
              <a:rPr lang="en-US" sz="3600" b="1" smtClean="0">
                <a:latin typeface="Calibri" pitchFamily="34" charset="0"/>
              </a:rPr>
              <a:t> </a:t>
            </a:r>
            <a:r>
              <a:rPr lang="ru-RU" sz="3600" b="1" smtClean="0">
                <a:latin typeface="Calibri" pitchFamily="34" charset="0"/>
              </a:rPr>
              <a:t>РОДИТЕ</a:t>
            </a:r>
            <a:r>
              <a:rPr lang="sr-Cyrl-CS" sz="3600" b="1" smtClean="0">
                <a:latin typeface="Calibri" pitchFamily="34" charset="0"/>
              </a:rPr>
              <a:t>Љ</a:t>
            </a:r>
            <a:r>
              <a:rPr lang="ru-RU" sz="3600" b="1" smtClean="0">
                <a:latin typeface="Calibri" pitchFamily="34" charset="0"/>
              </a:rPr>
              <a:t>И ИЛИ СТАРАТЕ</a:t>
            </a:r>
            <a:r>
              <a:rPr lang="sr-Cyrl-CS" sz="3600" b="1" smtClean="0">
                <a:latin typeface="Calibri" pitchFamily="34" charset="0"/>
              </a:rPr>
              <a:t>Љ</a:t>
            </a:r>
            <a:r>
              <a:rPr lang="ru-RU" sz="3600" b="1" smtClean="0">
                <a:latin typeface="Calibri" pitchFamily="34" charset="0"/>
              </a:rPr>
              <a:t>И УЧЕНИКА И ОСТАЛЕ СТРАНКЕ</a:t>
            </a:r>
            <a:endParaRPr lang="en-US" sz="3600" b="1" smtClean="0">
              <a:latin typeface="Calibri" pitchFamily="34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203F61"/>
                </a:solidFill>
                <a:effectLst/>
                <a:latin typeface="Calibri" pitchFamily="34" charset="0"/>
              </a:rPr>
              <a:t>Родитељ или старатељ ученика има право и дужност: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203F61"/>
                </a:solidFill>
                <a:effectLst/>
                <a:latin typeface="Calibri" pitchFamily="34" charset="0"/>
              </a:rPr>
              <a:t> да се редовно информише о учењу и понашању свог  детета,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203F61"/>
                </a:solidFill>
                <a:effectLst/>
                <a:latin typeface="Calibri" pitchFamily="34" charset="0"/>
              </a:rPr>
              <a:t> посебно сарађује са одељенским старешином,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203F61"/>
                </a:solidFill>
                <a:effectLst/>
                <a:latin typeface="Calibri" pitchFamily="34" charset="0"/>
              </a:rPr>
              <a:t> поштује правила реда, налоге и предлоге дежурних ученика и наставника и управе школе,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203F61"/>
                </a:solidFill>
                <a:effectLst/>
                <a:latin typeface="Calibri" pitchFamily="34" charset="0"/>
              </a:rPr>
              <a:t> у случају потребе разговара са предметним наставником и даје му сва потребна обавештења,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203F61"/>
                </a:solidFill>
                <a:effectLst/>
                <a:latin typeface="Calibri" pitchFamily="34" charset="0"/>
              </a:rPr>
              <a:t> редовно присуствује родитељским састанцима и у складу са својим могућностима, пружа пуну помоћ у реализацији укупног образовно-васпитног процеса у школи,</a:t>
            </a:r>
            <a:endParaRPr lang="en-US" sz="2400" smtClean="0">
              <a:solidFill>
                <a:srgbClr val="203F6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28650"/>
            <a:ext cx="8229600" cy="1371600"/>
          </a:xfrm>
          <a:solidFill>
            <a:schemeClr val="hlink"/>
          </a:solidFill>
        </p:spPr>
        <p:txBody>
          <a:bodyPr/>
          <a:lstStyle/>
          <a:p>
            <a:pPr eaLnBrk="1" hangingPunct="1"/>
            <a:r>
              <a:rPr lang="ru-RU" sz="3600" b="1" smtClean="0">
                <a:latin typeface="Calibri" pitchFamily="34" charset="0"/>
              </a:rPr>
              <a:t>Родитељ или старатељ ученика има право и дужност</a:t>
            </a:r>
            <a:r>
              <a:rPr lang="en-US" sz="3600" b="1" smtClean="0">
                <a:latin typeface="Calibri" pitchFamily="34" charset="0"/>
              </a:rPr>
              <a:t> 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314575"/>
            <a:ext cx="82296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800" smtClean="0">
                <a:solidFill>
                  <a:srgbClr val="203F61"/>
                </a:solidFill>
                <a:effectLst/>
                <a:latin typeface="Calibri" pitchFamily="34" charset="0"/>
              </a:rPr>
              <a:t> на захтев дежурног наставника или управе школе напушта простор и објекат школе,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smtClean="0">
                <a:solidFill>
                  <a:srgbClr val="203F61"/>
                </a:solidFill>
                <a:effectLst/>
                <a:latin typeface="Calibri" pitchFamily="34" charset="0"/>
              </a:rPr>
              <a:t> даје свој стручни и сваки други допринос  остваривању планираних задатака школе, 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smtClean="0">
                <a:solidFill>
                  <a:srgbClr val="203F61"/>
                </a:solidFill>
                <a:effectLst/>
                <a:latin typeface="Calibri" pitchFamily="34" charset="0"/>
              </a:rPr>
              <a:t> родитељи се због неприкладног понашања, изазаивања  сукоба са ученицима и другим родитељима или радницима школе, могу искључити из даље сарадње и ускратити им право приступа у простор школе</a:t>
            </a:r>
            <a:endParaRPr lang="en-US" sz="2800" smtClean="0">
              <a:solidFill>
                <a:srgbClr val="203F6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8" y="617538"/>
            <a:ext cx="8929687" cy="1668462"/>
          </a:xfrm>
          <a:solidFill>
            <a:srgbClr val="FF0000"/>
          </a:solidFill>
        </p:spPr>
        <p:txBody>
          <a:bodyPr/>
          <a:lstStyle/>
          <a:p>
            <a:pPr eaLnBrk="1" hangingPunct="1"/>
            <a:r>
              <a:rPr lang="ru-RU" sz="4000" b="1" i="1" smtClean="0">
                <a:latin typeface="Calibri" pitchFamily="34" charset="0"/>
              </a:rPr>
              <a:t>Одговорност установе за безбедност деце и ученика </a:t>
            </a:r>
            <a:r>
              <a:rPr lang="ru-RU" sz="4000" b="1" smtClean="0">
                <a:latin typeface="Calibri" pitchFamily="34" charset="0"/>
              </a:rPr>
              <a:t/>
            </a:r>
            <a:br>
              <a:rPr lang="ru-RU" sz="4000" b="1" smtClean="0">
                <a:latin typeface="Calibri" pitchFamily="34" charset="0"/>
              </a:rPr>
            </a:br>
            <a:r>
              <a:rPr lang="ru-RU" sz="4000" b="1" smtClean="0">
                <a:latin typeface="Calibri" pitchFamily="34" charset="0"/>
              </a:rPr>
              <a:t>Члан 41.</a:t>
            </a:r>
            <a:r>
              <a:rPr lang="ru-RU" sz="4000" smtClean="0">
                <a:latin typeface="Calibri" pitchFamily="34" charset="0"/>
              </a:rPr>
              <a:t> </a:t>
            </a:r>
            <a:endParaRPr lang="en-US" sz="4000" smtClean="0">
              <a:latin typeface="Calibri" pitchFamily="34" charset="0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2149475"/>
            <a:ext cx="8540750" cy="44227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ru-RU" sz="3600" smtClean="0">
              <a:solidFill>
                <a:srgbClr val="203F61"/>
              </a:solidFill>
              <a:effectLst/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3600" smtClean="0">
                <a:solidFill>
                  <a:srgbClr val="203F61"/>
                </a:solidFill>
                <a:effectLst/>
                <a:latin typeface="Calibri" pitchFamily="34" charset="0"/>
              </a:rPr>
              <a:t>Установа је дужна да пропише мере, начин и поступак заштите и безбедности деце и ученика за време боравка у установи и свих активности које организује установа, у сарадњи са надлежним органом јединице локалне самоуправе. </a:t>
            </a:r>
            <a:endParaRPr lang="en-US" sz="3600" smtClean="0">
              <a:solidFill>
                <a:srgbClr val="203F6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1500"/>
            <a:ext cx="8229600" cy="1371600"/>
          </a:xfrm>
          <a:solidFill>
            <a:srgbClr val="FF0000"/>
          </a:solidFill>
        </p:spPr>
        <p:txBody>
          <a:bodyPr/>
          <a:lstStyle/>
          <a:p>
            <a:pPr eaLnBrk="1" hangingPunct="1"/>
            <a:r>
              <a:rPr lang="ru-RU" sz="4000" b="1" i="1" smtClean="0">
                <a:latin typeface="Calibri" pitchFamily="34" charset="0"/>
              </a:rPr>
              <a:t>Одговорност установе за безбедност деце и ученика</a:t>
            </a:r>
            <a:endParaRPr lang="en-US" sz="4000" b="1" i="1" smtClean="0">
              <a:latin typeface="Calibri" pitchFamily="34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313" y="2171700"/>
            <a:ext cx="8643937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3600" smtClean="0">
                <a:solidFill>
                  <a:srgbClr val="203F61"/>
                </a:solidFill>
                <a:effectLst/>
                <a:latin typeface="Calibri" pitchFamily="34" charset="0"/>
              </a:rPr>
              <a:t>Установа је дужна да спроводи мере из става 1. овог члана. </a:t>
            </a:r>
          </a:p>
          <a:p>
            <a:pPr eaLnBrk="1" hangingPunct="1">
              <a:lnSpc>
                <a:spcPct val="80000"/>
              </a:lnSpc>
            </a:pPr>
            <a:r>
              <a:rPr lang="ru-RU" sz="3600" smtClean="0">
                <a:solidFill>
                  <a:srgbClr val="203F61"/>
                </a:solidFill>
                <a:effectLst/>
                <a:latin typeface="Calibri" pitchFamily="34" charset="0"/>
              </a:rPr>
              <a:t>Ближе услове, облике, мере, начин и поступак заштите и безбедности деце и ученика у установи, </a:t>
            </a:r>
            <a:r>
              <a:rPr lang="ru-RU" sz="3600" smtClean="0">
                <a:solidFill>
                  <a:srgbClr val="FF0000"/>
                </a:solidFill>
                <a:effectLst/>
                <a:latin typeface="Calibri" pitchFamily="34" charset="0"/>
              </a:rPr>
              <a:t>прописује министар. </a:t>
            </a:r>
            <a:endParaRPr lang="en-US" sz="3600" smtClean="0">
              <a:solidFill>
                <a:srgbClr val="FF0000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571500"/>
            <a:ext cx="8510588" cy="1230313"/>
          </a:xfrm>
          <a:solidFill>
            <a:srgbClr val="FF0000"/>
          </a:solidFill>
        </p:spPr>
        <p:txBody>
          <a:bodyPr/>
          <a:lstStyle/>
          <a:p>
            <a:pPr eaLnBrk="1" hangingPunct="1"/>
            <a:r>
              <a:rPr lang="sr-Cyrl-CS" sz="2800" b="1" smtClean="0">
                <a:latin typeface="Calibri" pitchFamily="34" charset="0"/>
              </a:rPr>
              <a:t>ПРАВИЛНИК</a:t>
            </a:r>
            <a:br>
              <a:rPr lang="sr-Cyrl-CS" sz="2800" b="1" smtClean="0">
                <a:latin typeface="Calibri" pitchFamily="34" charset="0"/>
              </a:rPr>
            </a:br>
            <a:r>
              <a:rPr lang="sr-Cyrl-CS" sz="2800" b="1" smtClean="0">
                <a:latin typeface="Calibri" pitchFamily="34" charset="0"/>
              </a:rPr>
              <a:t>О МЕРАМА, НАЧИНУ И ПОСТУПКУ ЗАШТИТЕ И БЕЗБЕДНОСТИ ДЕЦЕ И </a:t>
            </a:r>
            <a:r>
              <a:rPr lang="sr-Cyrl-CS" sz="2800" smtClean="0">
                <a:latin typeface="Calibri" pitchFamily="34" charset="0"/>
              </a:rPr>
              <a:t> </a:t>
            </a:r>
            <a:r>
              <a:rPr lang="sr-Cyrl-CS" sz="2800" b="1" smtClean="0">
                <a:latin typeface="Calibri" pitchFamily="34" charset="0"/>
              </a:rPr>
              <a:t>УЧЕНИКА</a:t>
            </a:r>
            <a:endParaRPr lang="en-US" sz="2800" b="1" smtClean="0">
              <a:latin typeface="Calibri" pitchFamily="34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006600"/>
            <a:ext cx="8540750" cy="44227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sr-Cyrl-CS" sz="3300" smtClean="0">
                <a:solidFill>
                  <a:srgbClr val="203F61"/>
                </a:solidFill>
                <a:effectLst/>
                <a:latin typeface="Calibri" pitchFamily="34" charset="0"/>
              </a:rPr>
              <a:t>Правилником се уређују мере, начин и поступак заштите и безбедности деце и ученика  </a:t>
            </a:r>
          </a:p>
          <a:p>
            <a:pPr eaLnBrk="1" hangingPunct="1">
              <a:lnSpc>
                <a:spcPct val="80000"/>
              </a:lnSpc>
            </a:pPr>
            <a:r>
              <a:rPr lang="sr-Cyrl-CS" sz="3300" smtClean="0">
                <a:solidFill>
                  <a:srgbClr val="203F61"/>
                </a:solidFill>
                <a:effectLst/>
                <a:latin typeface="Calibri" pitchFamily="34" charset="0"/>
              </a:rPr>
              <a:t>у време одржавања образовно-васпитног процеса у згради установе и непосредној околини</a:t>
            </a:r>
          </a:p>
          <a:p>
            <a:pPr eaLnBrk="1" hangingPunct="1">
              <a:lnSpc>
                <a:spcPct val="80000"/>
              </a:lnSpc>
            </a:pPr>
            <a:r>
              <a:rPr lang="sr-Cyrl-CS" sz="3300" smtClean="0">
                <a:solidFill>
                  <a:srgbClr val="203F61"/>
                </a:solidFill>
                <a:effectLst/>
                <a:latin typeface="Calibri" pitchFamily="34" charset="0"/>
              </a:rPr>
              <a:t>у време одржавања рекреативне наставе, екскурзија, излета и сличних активности које организује установа.</a:t>
            </a:r>
            <a:endParaRPr lang="en-US" sz="3300" smtClean="0">
              <a:solidFill>
                <a:srgbClr val="203F6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617538"/>
            <a:ext cx="8510588" cy="1168400"/>
          </a:xfrm>
          <a:solidFill>
            <a:srgbClr val="FF0000"/>
          </a:solidFill>
        </p:spPr>
        <p:txBody>
          <a:bodyPr/>
          <a:lstStyle/>
          <a:p>
            <a:pPr eaLnBrk="1" hangingPunct="1"/>
            <a:r>
              <a:rPr lang="sr-Cyrl-CS" sz="2800" b="1" smtClean="0">
                <a:latin typeface="Calibri" pitchFamily="34" charset="0"/>
              </a:rPr>
              <a:t>У циљу заштите и безбедности деце и ученика, установа треба да предузима следеће мере:</a:t>
            </a:r>
            <a:endParaRPr lang="en-US" sz="2800" b="1" smtClean="0">
              <a:latin typeface="Calibri" pitchFamily="34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50" y="2071688"/>
            <a:ext cx="8572500" cy="40243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sr-Cyrl-CS" sz="2600" smtClean="0">
                <a:solidFill>
                  <a:srgbClr val="203F61"/>
                </a:solidFill>
                <a:effectLst/>
                <a:latin typeface="Calibri" pitchFamily="34" charset="0"/>
              </a:rPr>
              <a:t>1) свакодневна сарадња са државним органима и органима јединице локалне самоуправе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sr-Cyrl-CS" sz="2600" smtClean="0">
                <a:solidFill>
                  <a:srgbClr val="203F61"/>
                </a:solidFill>
                <a:effectLst/>
                <a:latin typeface="Calibri" pitchFamily="34" charset="0"/>
              </a:rPr>
              <a:t>2) дежурство наставника васпитача и помоћно-техничког особља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sr-Cyrl-CS" sz="2600" smtClean="0">
                <a:solidFill>
                  <a:srgbClr val="203F61"/>
                </a:solidFill>
                <a:effectLst/>
                <a:latin typeface="Calibri" pitchFamily="34" charset="0"/>
              </a:rPr>
              <a:t>3) осигурање деце и ученика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sr-Cyrl-CS" sz="2600" smtClean="0">
                <a:solidFill>
                  <a:srgbClr val="203F61"/>
                </a:solidFill>
                <a:effectLst/>
                <a:latin typeface="Calibri" pitchFamily="34" charset="0"/>
              </a:rPr>
              <a:t>4) обезбеђивањем свих елемената заштите од пожара, поплава, удара грома и других елементарних непогода које могу угрозити безбедност деце и ученика установе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sr-Cyrl-CS" sz="2600" smtClean="0">
                <a:solidFill>
                  <a:srgbClr val="203F61"/>
                </a:solidFill>
                <a:effectLst/>
                <a:latin typeface="Calibri" pitchFamily="34" charset="0"/>
              </a:rPr>
              <a:t>5) друге мере у циљу заштите и безбедности деце и ученика, утврђене Законом и општим актом установе</a:t>
            </a:r>
            <a:endParaRPr lang="en-US" sz="2600" smtClean="0">
              <a:solidFill>
                <a:srgbClr val="203F6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628650"/>
            <a:ext cx="8501063" cy="1371600"/>
          </a:xfrm>
          <a:solidFill>
            <a:srgbClr val="FF0000"/>
          </a:solidFill>
        </p:spPr>
        <p:txBody>
          <a:bodyPr/>
          <a:lstStyle/>
          <a:p>
            <a:pPr eaLnBrk="1" hangingPunct="1"/>
            <a:r>
              <a:rPr lang="sr-Cyrl-CS" sz="2800" b="1" smtClean="0">
                <a:latin typeface="Calibri" pitchFamily="34" charset="0"/>
              </a:rPr>
              <a:t>У поступку прописивања и извршавања мера заштите и безбедности деце и ученика установа треба да сарађује са:</a:t>
            </a:r>
            <a:endParaRPr lang="en-US" sz="2800" b="1" smtClean="0">
              <a:latin typeface="Calibri" pitchFamily="34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214563"/>
            <a:ext cx="8229600" cy="37147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sr-Cyrl-CS" sz="3000" smtClean="0">
                <a:solidFill>
                  <a:srgbClr val="203F61"/>
                </a:solidFill>
                <a:effectLst/>
                <a:latin typeface="Calibri" pitchFamily="34" charset="0"/>
              </a:rPr>
              <a:t>Секретаријатом за друштвене делатности локалне самоуправе</a:t>
            </a:r>
          </a:p>
          <a:p>
            <a:pPr eaLnBrk="1" hangingPunct="1">
              <a:lnSpc>
                <a:spcPct val="80000"/>
              </a:lnSpc>
            </a:pPr>
            <a:r>
              <a:rPr lang="sr-Cyrl-CS" sz="3000" smtClean="0">
                <a:solidFill>
                  <a:srgbClr val="203F61"/>
                </a:solidFill>
                <a:effectLst/>
                <a:latin typeface="Calibri" pitchFamily="34" charset="0"/>
              </a:rPr>
              <a:t>Министарством просвете</a:t>
            </a:r>
          </a:p>
          <a:p>
            <a:pPr eaLnBrk="1" hangingPunct="1">
              <a:lnSpc>
                <a:spcPct val="80000"/>
              </a:lnSpc>
            </a:pPr>
            <a:r>
              <a:rPr lang="sr-Cyrl-CS" sz="3000" smtClean="0">
                <a:solidFill>
                  <a:srgbClr val="203F61"/>
                </a:solidFill>
                <a:effectLst/>
                <a:latin typeface="Calibri" pitchFamily="34" charset="0"/>
              </a:rPr>
              <a:t>Министарством за инфраструктуру </a:t>
            </a:r>
          </a:p>
          <a:p>
            <a:pPr eaLnBrk="1" hangingPunct="1">
              <a:lnSpc>
                <a:spcPct val="80000"/>
              </a:lnSpc>
            </a:pPr>
            <a:r>
              <a:rPr lang="sr-Cyrl-CS" sz="3000" smtClean="0">
                <a:solidFill>
                  <a:srgbClr val="203F61"/>
                </a:solidFill>
                <a:effectLst/>
                <a:latin typeface="Calibri" pitchFamily="34" charset="0"/>
              </a:rPr>
              <a:t>Министарством унутрашњих послова – одељење локалне самоуправе</a:t>
            </a:r>
          </a:p>
          <a:p>
            <a:pPr eaLnBrk="1" hangingPunct="1">
              <a:lnSpc>
                <a:spcPct val="80000"/>
              </a:lnSpc>
            </a:pPr>
            <a:r>
              <a:rPr lang="sr-Cyrl-CS" sz="3000" smtClean="0">
                <a:solidFill>
                  <a:srgbClr val="203F61"/>
                </a:solidFill>
                <a:effectLst/>
                <a:latin typeface="Calibri" pitchFamily="34" charset="0"/>
              </a:rPr>
              <a:t>Центром за социјални рад локалне самоуправе</a:t>
            </a:r>
            <a:endParaRPr lang="en-US" sz="3000" smtClean="0">
              <a:solidFill>
                <a:srgbClr val="203F6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95313"/>
            <a:ext cx="8229600" cy="1047750"/>
          </a:xfrm>
          <a:solidFill>
            <a:schemeClr val="hlink"/>
          </a:solidFill>
        </p:spPr>
        <p:txBody>
          <a:bodyPr/>
          <a:lstStyle/>
          <a:p>
            <a:pPr marL="838200" indent="-838200" eaLnBrk="1" hangingPunct="1"/>
            <a:r>
              <a:rPr lang="sr-Cyrl-CS" sz="3600" b="1" smtClean="0">
                <a:latin typeface="Calibri" pitchFamily="34" charset="0"/>
              </a:rPr>
              <a:t>ДЕЖУРСТВО У УСТАНОВИ</a:t>
            </a:r>
            <a:endParaRPr lang="en-US" sz="3600" b="1" smtClean="0">
              <a:latin typeface="Calibri" pitchFamily="34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sr-Cyrl-CS" smtClean="0">
                <a:solidFill>
                  <a:srgbClr val="203F61"/>
                </a:solidFill>
                <a:effectLst/>
                <a:latin typeface="Calibri" pitchFamily="34" charset="0"/>
              </a:rPr>
              <a:t>Дежурство у установи изводе дежурни васпитачи, наставници и помоћно-техничко особље, у складу са процесом рада установе.</a:t>
            </a:r>
          </a:p>
          <a:p>
            <a:pPr eaLnBrk="1" hangingPunct="1">
              <a:lnSpc>
                <a:spcPct val="80000"/>
              </a:lnSpc>
            </a:pPr>
            <a:r>
              <a:rPr lang="sr-Cyrl-CS" smtClean="0">
                <a:solidFill>
                  <a:srgbClr val="203F61"/>
                </a:solidFill>
                <a:effectLst/>
                <a:latin typeface="Calibri" pitchFamily="34" charset="0"/>
              </a:rPr>
              <a:t>Дежурство почиње 30 минута пре почетка наставе, а завршава се 15 минута након завршетка последњег часа.</a:t>
            </a:r>
            <a:endParaRPr lang="en-US" smtClean="0">
              <a:solidFill>
                <a:srgbClr val="203F6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95313"/>
            <a:ext cx="8229600" cy="1047750"/>
          </a:xfrm>
          <a:solidFill>
            <a:schemeClr val="hlink"/>
          </a:solidFill>
        </p:spPr>
        <p:txBody>
          <a:bodyPr/>
          <a:lstStyle/>
          <a:p>
            <a:pPr marL="838200" indent="-838200" eaLnBrk="1" hangingPunct="1"/>
            <a:r>
              <a:rPr lang="sr-Cyrl-CS" sz="3600" b="1" smtClean="0">
                <a:latin typeface="Calibri" pitchFamily="34" charset="0"/>
              </a:rPr>
              <a:t>ОСИГУРА</a:t>
            </a:r>
            <a:r>
              <a:rPr lang="en-US" sz="3600" b="1" smtClean="0">
                <a:latin typeface="Calibri" pitchFamily="34" charset="0"/>
              </a:rPr>
              <a:t>Њ</a:t>
            </a:r>
            <a:r>
              <a:rPr lang="sr-Cyrl-CS" sz="3600" b="1" smtClean="0">
                <a:latin typeface="Calibri" pitchFamily="34" charset="0"/>
              </a:rPr>
              <a:t>Е ДЕЦЕ И УЧЕНИКА</a:t>
            </a:r>
            <a:endParaRPr lang="en-US" sz="3600" b="1" smtClean="0">
              <a:latin typeface="Calibri" pitchFamily="34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sr-Cyrl-CS" sz="3600" smtClean="0">
                <a:solidFill>
                  <a:srgbClr val="203F61"/>
                </a:solidFill>
                <a:effectLst/>
                <a:latin typeface="Calibri" pitchFamily="34" charset="0"/>
              </a:rPr>
              <a:t>Установа је обавезна да почетком сваке школске године упозна родитеље са могућношћу осигурања деце и ученика од последица несрећног случаја (незгоде) које се могу евентуално десити и са условима под којима се врши осигурање.</a:t>
            </a:r>
            <a:endParaRPr lang="en-US" sz="3600" smtClean="0">
              <a:solidFill>
                <a:srgbClr val="203F6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95313"/>
            <a:ext cx="8229600" cy="1262062"/>
          </a:xfrm>
          <a:solidFill>
            <a:srgbClr val="FF0000"/>
          </a:solidFill>
        </p:spPr>
        <p:txBody>
          <a:bodyPr/>
          <a:lstStyle/>
          <a:p>
            <a:pPr marL="838200" indent="-838200" eaLnBrk="1" hangingPunct="1"/>
            <a:r>
              <a:rPr lang="sr-Cyrl-CS" sz="2800" b="1" smtClean="0">
                <a:latin typeface="Calibri" pitchFamily="34" charset="0"/>
              </a:rPr>
              <a:t>ЗАШТИТА ОД ПОПЛАВА, ПОЖАРА, УДАРА ГРОМА И ДРУГИХ ЕЛЕМЕНТАРНИХ НЕПОГОДА</a:t>
            </a:r>
            <a:endParaRPr lang="en-US" sz="2800" b="1" smtClean="0">
              <a:latin typeface="Calibri" pitchFamily="34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71700"/>
            <a:ext cx="82296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sr-Cyrl-CS" sz="2900" smtClean="0">
                <a:solidFill>
                  <a:srgbClr val="203F61"/>
                </a:solidFill>
                <a:effectLst/>
                <a:latin typeface="Calibri" pitchFamily="34" charset="0"/>
              </a:rPr>
              <a:t>У циљу заштите деце и запослених,  у установи се спроводе мере заштите од пожара предвиђене законом, а које подразумевају обезбеђеност установе бројем ватрогасних апарата, обуку запослених за руковање њима и понашање у случају опасности и редовну контролу обучености запослених, у сарадњи са Управом противпожарне полиције и Ватрогасним друштвом локалне самоуправе.</a:t>
            </a:r>
            <a:endParaRPr lang="en-US" sz="2900" smtClean="0">
              <a:solidFill>
                <a:srgbClr val="203F6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sr-Cyrl-CS" smtClean="0"/>
          </a:p>
          <a:p>
            <a:pPr algn="ctr" eaLnBrk="1" hangingPunct="1">
              <a:buFont typeface="Wingdings" pitchFamily="2" charset="2"/>
              <a:buNone/>
            </a:pPr>
            <a:r>
              <a:rPr lang="sr-Cyrl-CS" smtClean="0">
                <a:solidFill>
                  <a:srgbClr val="00B0F0"/>
                </a:solidFill>
              </a:rPr>
              <a:t>ХВАЛА НА ПАЖЊИ И ПРИЈАТНО</a:t>
            </a:r>
            <a:endParaRPr lang="en-US" smtClean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336</TotalTime>
  <Words>1901</Words>
  <Application>Microsoft Office PowerPoint</Application>
  <PresentationFormat>On-screen Show (4:3)</PresentationFormat>
  <Paragraphs>121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Textured</vt:lpstr>
      <vt:lpstr>PowerPoint Presentation</vt:lpstr>
      <vt:lpstr>Закон о основама система образовања и васпитања члан 43.</vt:lpstr>
      <vt:lpstr>П Р А В И Л А понашања ученика, радника школе и родитеља</vt:lpstr>
      <vt:lpstr>П Р А В И Л А понашања ученика, радника школе и родитеља</vt:lpstr>
      <vt:lpstr> ПРАВИЛА ШКОЛСКОГ  ЖИВОТА И РАДА УЧЕНИКА </vt:lpstr>
      <vt:lpstr>Ученици су дужни да: </vt:lpstr>
      <vt:lpstr>Односи међу ученицима: </vt:lpstr>
      <vt:lpstr>Обавезе дежурних ученика су да: </vt:lpstr>
      <vt:lpstr>Дужности редара су </vt:lpstr>
      <vt:lpstr>НАСТАВНИЦИ И ОСТАЛИ РАДНИЦИ У ШКОЛИ </vt:lpstr>
      <vt:lpstr>Дужности наставника су да: </vt:lpstr>
      <vt:lpstr>Дежурни наставник је дужан да: </vt:lpstr>
      <vt:lpstr>Дежурни наставник је дужан да: </vt:lpstr>
      <vt:lpstr>Одељенски старешина </vt:lpstr>
      <vt:lpstr>Одељенски старешина </vt:lpstr>
      <vt:lpstr>Помоћно-технички радници </vt:lpstr>
      <vt:lpstr>Помоћно-технички радници </vt:lpstr>
      <vt:lpstr> РОДИТЕЉИ ИЛИ СТАРАТЕЉИ УЧЕНИКА И ОСТАЛЕ СТРАНКЕ</vt:lpstr>
      <vt:lpstr>Родитељ или старатељ ученика има право и дужност </vt:lpstr>
      <vt:lpstr>Одговорност установе за безбедност деце и ученика  Члан 41. </vt:lpstr>
      <vt:lpstr>Одговорност установе за безбедност деце и ученика</vt:lpstr>
      <vt:lpstr>ПРАВИЛНИК О МЕРАМА, НАЧИНУ И ПОСТУПКУ ЗАШТИТЕ И БЕЗБЕДНОСТИ ДЕЦЕ И  УЧЕНИКА</vt:lpstr>
      <vt:lpstr>У циљу заштите и безбедности деце и ученика, установа треба да предузима следеће мере:</vt:lpstr>
      <vt:lpstr>У поступку прописивања и извршавања мера заштите и безбедности деце и ученика установа треба да сарађује са:</vt:lpstr>
      <vt:lpstr>ДЕЖУРСТВО У УСТАНОВИ</vt:lpstr>
      <vt:lpstr>ОСИГУРАЊЕ ДЕЦЕ И УЧЕНИКА</vt:lpstr>
      <vt:lpstr>ЗАШТИТА ОД ПОПЛАВА, ПОЖАРА, УДАРА ГРОМА И ДРУГИХ ЕЛЕМЕНТАРНИХ НЕПОГОДА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ПРЕГЛЕДИ  УСТАНОВА ( ПРЕДШКОЛСКОГ ВАСПИТАЊА ,  ОСНОВНИХ И СРЕДЊИХ  ШКОЛА) О ПРИПРЕМЉЕНОСТИ  ЗА РАД                                   У ШКОЛСКОЈ 2007/08.ГОДИНИ</dc:title>
  <dc:creator>User</dc:creator>
  <cp:lastModifiedBy>Rada</cp:lastModifiedBy>
  <cp:revision>33</cp:revision>
  <cp:lastPrinted>2010-05-12T16:54:17Z</cp:lastPrinted>
  <dcterms:created xsi:type="dcterms:W3CDTF">2007-10-13T11:05:48Z</dcterms:created>
  <dcterms:modified xsi:type="dcterms:W3CDTF">2012-03-15T08:24:32Z</dcterms:modified>
</cp:coreProperties>
</file>